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341" r:id="rId5"/>
    <p:sldId id="260" r:id="rId6"/>
    <p:sldId id="342" r:id="rId7"/>
    <p:sldId id="282" r:id="rId8"/>
    <p:sldId id="259" r:id="rId9"/>
    <p:sldId id="263" r:id="rId10"/>
    <p:sldId id="275" r:id="rId11"/>
    <p:sldId id="261" r:id="rId12"/>
    <p:sldId id="262" r:id="rId13"/>
    <p:sldId id="276" r:id="rId14"/>
    <p:sldId id="277" r:id="rId15"/>
    <p:sldId id="278" r:id="rId16"/>
    <p:sldId id="279" r:id="rId17"/>
    <p:sldId id="280" r:id="rId18"/>
    <p:sldId id="281" r:id="rId19"/>
    <p:sldId id="285" r:id="rId20"/>
    <p:sldId id="264" r:id="rId21"/>
    <p:sldId id="343" r:id="rId22"/>
    <p:sldId id="344" r:id="rId23"/>
    <p:sldId id="345" r:id="rId24"/>
    <p:sldId id="346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814" y="-9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3F46EE-4288-413A-A7E9-D174DDE61683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24B96-5022-4A59-8D9E-92FBE6C7D6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806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24B96-5022-4A59-8D9E-92FBE6C7D69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306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24B96-5022-4A59-8D9E-92FBE6C7D692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0569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24B96-5022-4A59-8D9E-92FBE6C7D692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1432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24B96-5022-4A59-8D9E-92FBE6C7D692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084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24B96-5022-4A59-8D9E-92FBE6C7D692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3751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24B96-5022-4A59-8D9E-92FBE6C7D692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9823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24B96-5022-4A59-8D9E-92FBE6C7D692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72914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24B96-5022-4A59-8D9E-92FBE6C7D692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5951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24B96-5022-4A59-8D9E-92FBE6C7D692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4485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24B96-5022-4A59-8D9E-92FBE6C7D692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2016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24B96-5022-4A59-8D9E-92FBE6C7D692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199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24B96-5022-4A59-8D9E-92FBE6C7D692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0465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24B96-5022-4A59-8D9E-92FBE6C7D692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7760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24B96-5022-4A59-8D9E-92FBE6C7D692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9816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24B96-5022-4A59-8D9E-92FBE6C7D692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5503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24B96-5022-4A59-8D9E-92FBE6C7D692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7057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24B96-5022-4A59-8D9E-92FBE6C7D692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1304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24B96-5022-4A59-8D9E-92FBE6C7D692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812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85293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АНАЛИЗ ОТЧЕТА ОБ ИЗМЕНЕНИИ КАПИТАЛА 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97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6632"/>
            <a:ext cx="8424936" cy="64087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Ее расчетная формула имеет следующий вид:</a:t>
            </a:r>
          </a:p>
          <a:p>
            <a:pPr marL="0" indent="0">
              <a:buNone/>
            </a:pP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=Д/ЧП	    (2)</a:t>
            </a:r>
          </a:p>
          <a:p>
            <a:pPr marL="0" indent="0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— норма распределения чистой прибыли на дивиденды;</a:t>
            </a:r>
          </a:p>
          <a:p>
            <a:pPr marL="0" indent="0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    Д — дивиденды;</a:t>
            </a:r>
          </a:p>
          <a:p>
            <a:pPr marL="0" indent="0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   ЧП — чистая прибыль.</a:t>
            </a:r>
          </a:p>
          <a:p>
            <a:pPr marL="0" indent="0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Величина данного показателя определяется видом дивидендной поли­тики предприятия (например, постоянного дивиденда, остаточного дивиден­да и т.д.), однако, наиболее его оптимальным значением считается 0,4-0,6.</a:t>
            </a:r>
          </a:p>
          <a:p>
            <a:pPr marL="0" indent="0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Преобразуем формулу (2) следующим образом:</a:t>
            </a:r>
          </a:p>
          <a:p>
            <a:pPr marL="0" indent="0">
              <a:buNone/>
            </a:pP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200" baseline="-25000" dirty="0" err="1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 = Д / ЧП = (ЧП – РП) / ЧП = 1 – РП / ЧП = 1 – ДРП	(3)</a:t>
            </a:r>
          </a:p>
          <a:p>
            <a:pPr marL="0" indent="0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- норма распределения чистой прибыли на дивиденды;</a:t>
            </a:r>
          </a:p>
          <a:p>
            <a:pPr marL="0" indent="0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   Д - дивиденды;</a:t>
            </a:r>
          </a:p>
          <a:p>
            <a:pPr marL="0" indent="0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  ЧП - чистая прибыль;</a:t>
            </a:r>
          </a:p>
          <a:p>
            <a:pPr marL="0" indent="0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  РП - реинвестируемая прибыль (часть чистой прибыли, оставшаяся на предприятии после выплаты дивидендов);</a:t>
            </a:r>
          </a:p>
          <a:p>
            <a:pPr marL="0" indent="0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ДРП - доля реинвестируемой прибыли.</a:t>
            </a:r>
          </a:p>
          <a:p>
            <a:pPr marL="0" indent="0">
              <a:buNone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89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04664"/>
            <a:ext cx="8784976" cy="5433467"/>
          </a:xfrm>
        </p:spPr>
        <p:txBody>
          <a:bodyPr>
            <a:noAutofit/>
          </a:bodyPr>
          <a:lstStyle/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Доля реинвестируемой прибыли характеризует инвестиционную поли­тику коммерческой организации и показывает удельный вес реинвестируе­мой прибыли в чистой прибыли коммерческой организации.</a:t>
            </a: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Норма распределения чистой прибыли на дивиденды и доля реинвести­руемой прибыли — сопряженные показатели, их сумма равна 1.</a:t>
            </a: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Рекомендуемое значение доли реинвестируемой прибыли такое же, как и нормы распределения чистой прибыли на дивиденды, - 0,4-0,6.</a:t>
            </a: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Примерное равенство рекомендуемых значений этих показателей объ­ясняется необходимостью достижения своего рода баланса между инвести­ционными решениями и решениями по выплате дивидендов.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Следует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особо подчеркнуть, что нахождение наиболее оптимального соотношения между инвестиционными решениями и решениями по выплате дивидендов — один из важнейших вопросов финансового менеджмента коммерческой организа­ции.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25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35280" cy="5688632"/>
          </a:xfrm>
        </p:spPr>
        <p:txBody>
          <a:bodyPr>
            <a:no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Анализ нормы распределения чистой прибыли на дивиденды и доли реинвестируемой прибыли ведется в сравнении с рекомендуемыми значе­ниями, в динамике и в сравнении с планом. По итогам анализа разрабатыва­ются предложения, направленные на оптимизацию дивидендной и инвести­ционной политик предприятия.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Между коэффициентом устойчивости экономического роста и нормой распределения чистой прибыли на дивиденды либо долей реинвестируемой прибыли существует определенного рода взаимосвязь. Для ее выявления преобразуем формулу (1) следующим образом:</a:t>
            </a:r>
          </a:p>
          <a:p>
            <a:pPr marL="0" indent="0">
              <a:buNone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000" baseline="-25000" dirty="0" err="1">
                <a:latin typeface="Times New Roman" pitchFamily="18" charset="0"/>
                <a:cs typeface="Times New Roman" pitchFamily="18" charset="0"/>
              </a:rPr>
              <a:t>уэр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= (ЧП – Д) /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СК</a:t>
            </a:r>
            <a:r>
              <a:rPr lang="ru-RU" sz="2000" baseline="-25000" dirty="0" err="1">
                <a:latin typeface="Times New Roman" pitchFamily="18" charset="0"/>
                <a:cs typeface="Times New Roman" pitchFamily="18" charset="0"/>
              </a:rPr>
              <a:t>ср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= ЧП ⋅ (1 – Д / ЧП) /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СК</a:t>
            </a:r>
            <a:r>
              <a:rPr lang="ru-RU" sz="2000" baseline="-25000" dirty="0" err="1">
                <a:latin typeface="Times New Roman" pitchFamily="18" charset="0"/>
                <a:cs typeface="Times New Roman" pitchFamily="18" charset="0"/>
              </a:rPr>
              <a:t>ср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=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000" baseline="-25000" dirty="0" err="1">
                <a:latin typeface="Times New Roman" pitchFamily="18" charset="0"/>
                <a:cs typeface="Times New Roman" pitchFamily="18" charset="0"/>
              </a:rPr>
              <a:t>ск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⋅ (1 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baseline="-25000" dirty="0" err="1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000" baseline="-25000" dirty="0" err="1">
                <a:latin typeface="Times New Roman" pitchFamily="18" charset="0"/>
                <a:cs typeface="Times New Roman" pitchFamily="18" charset="0"/>
              </a:rPr>
              <a:t>ск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⋅ ДРП,   (4)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где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Куэр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— коэффициент устойчивости экономического роста;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ЧП — чистая прибыль;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 — дивиденды (если предприятие неакционерное, то это чистая при­быль, остающаяся в распоряжении собственников);</a:t>
            </a:r>
          </a:p>
          <a:p>
            <a:pPr marL="0" indent="0">
              <a:buNone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СКср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— средняя сумма собственного капитала за период;</a:t>
            </a:r>
          </a:p>
          <a:p>
            <a:pPr marL="0" indent="0">
              <a:buNone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— норма распределения чистой прибыли на дивиденды;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ДРП — доля реинвестируемой прибыли;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Рек — рентабельность собственного капитала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83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507288" cy="528945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Таким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образом, норма распределения чистой прибыли на дивиденды и доля реинвестируемой прибыли могут рассматриваться в качестве факторов, оказывающих влияние на коэффициент устойчивости экономического роста, расчет которого может быть выполнен соответственно способами цепных подстановок и абсолютных разниц. Из формулы (4) видно, что рост нормы распределения чистой прибыли на дивиденды (снижение доли реинвести­руемой прибыли) приводит к уменьшению значения коэффициента устойчи­вости экономического роста, и наоборот —снижение нормы распределения чистой прибыли на дивиденды (рост доли реинвестируемой прибыли) приво­дит к увеличению значения коэффициента устойчивости экономического роста.</a:t>
            </a:r>
          </a:p>
        </p:txBody>
      </p:sp>
    </p:spTree>
    <p:extLst>
      <p:ext uri="{BB962C8B-B14F-4D97-AF65-F5344CB8AC3E}">
        <p14:creationId xmlns:p14="http://schemas.microsoft.com/office/powerpoint/2010/main" val="224525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507288" cy="633670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2. Анализ резервов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Анализ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резервов коммерческой организации начинается с изучения их объема, состава и структуры за предыдущий и отчетный годы в разрезе ос­новных групп, к которым относятся резервы:</a:t>
            </a:r>
          </a:p>
          <a:p>
            <a:pPr lvl="0">
              <a:buFont typeface="Wingdings" pitchFamily="2" charset="2"/>
              <a:buChar char="§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образованные в соответствии с законодательством;</a:t>
            </a:r>
          </a:p>
          <a:p>
            <a:pPr lvl="0">
              <a:buFont typeface="Wingdings" pitchFamily="2" charset="2"/>
              <a:buChar char="§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образованные в соответствии с учредительными документами; оценочные;</a:t>
            </a:r>
          </a:p>
          <a:p>
            <a:pPr lvl="0">
              <a:buFont typeface="Wingdings" pitchFamily="2" charset="2"/>
              <a:buChar char="§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предстоящих расходов.</a:t>
            </a:r>
          </a:p>
          <a:p>
            <a:pPr>
              <a:buFont typeface="Wingdings" pitchFamily="2" charset="2"/>
              <a:buChar char="§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Аналитические расчеты оформляются в виде таблиц (табл. 2 - 5).</a:t>
            </a:r>
          </a:p>
        </p:txBody>
      </p:sp>
    </p:spTree>
    <p:extLst>
      <p:ext uri="{BB962C8B-B14F-4D97-AF65-F5344CB8AC3E}">
        <p14:creationId xmlns:p14="http://schemas.microsoft.com/office/powerpoint/2010/main" val="422397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75494" y="105273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Таблица 2 - Анализ объема, состава и структуры резервов, образован­ных в соответствии с законодательством</a:t>
            </a:r>
          </a:p>
          <a:p>
            <a:pPr algn="ctr"/>
            <a:endParaRPr lang="ru-RU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872" y="2162173"/>
            <a:ext cx="8602844" cy="3139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192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0486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Таблица 3 - Анализ объема, состава и структуры резервов, образован­ных в соответствии с учредительными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документами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359217"/>
            <a:ext cx="8819506" cy="2712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894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3295" y="1340768"/>
            <a:ext cx="8507288" cy="59766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Таблица 4 - Анализ объема, состава и структуры оценочных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резервов</a:t>
            </a:r>
            <a:endParaRPr lang="en-US" sz="2400" u="sng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276871"/>
            <a:ext cx="8834854" cy="2736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323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766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Таблица 5 - Анализ объема, состава и структуры резервов предстоящих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расходов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988840"/>
            <a:ext cx="8849698" cy="2722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292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 итогам расчетов делаются выводы о влиянии на отклонение общей величины резервов каждой группы изменения каждой их составляющей, а также дается оценка структурным изменениям по каждой группе резервов в предыдущем и отчетном годах.</a:t>
            </a: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Следующим этапом анализируется движение резервов коммерческой организации. Анализ ведется по группам резервов в целом и по каждому ре­зерву в отдельности. В ходе анализа выполняется расчет и оценка коэффици­ентов поступления, использования и прироста (табл. 6).</a:t>
            </a:r>
          </a:p>
          <a:p>
            <a:pPr marL="0" indent="0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37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Вопросы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Анализ движения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капитала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Анализ резервов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Анализ чистых активов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634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8217" y="908720"/>
            <a:ext cx="8229600" cy="778098"/>
          </a:xfrm>
        </p:spPr>
        <p:txBody>
          <a:bodyPr>
            <a:noAutofit/>
          </a:bodyPr>
          <a:lstStyle/>
          <a:p>
            <a:pPr lvl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Таблица 6 – Коэффициенты характеризующие движения активов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solidFill>
                <a:srgbClr val="FF0000"/>
              </a:solidFill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84784"/>
            <a:ext cx="8636297" cy="231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089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92696"/>
            <a:ext cx="8568952" cy="59766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Анализ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указанных коэффициентов ведется в динамике. По итогам ана­лиза делается вывод по поводу их изменений. Кроме того, целесообразно со­поставить значения коэффициентов поступления и использования. Если зна­чение коэффициента поступления превышает значение коэффициента ис­пользования, значит, в коммерческой организации идет процесс наращивания резервов, и наоборот.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22256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3. Анализ чистых активов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Анализ чистых активов включает в себя две составляющие:</a:t>
            </a:r>
          </a:p>
          <a:p>
            <a:pPr lvl="1">
              <a:buFont typeface="Arial" pitchFamily="34" charset="0"/>
              <a:buChar char="•"/>
            </a:pP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изучение динамики стоимости чистых активов за несколько лет;</a:t>
            </a:r>
          </a:p>
          <a:p>
            <a:pPr lvl="1">
              <a:buFont typeface="Arial" pitchFamily="34" charset="0"/>
              <a:buChar char="•"/>
            </a:pP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сравнение стоимости чистых активов с величиной уставного капита­ла.</a:t>
            </a:r>
          </a:p>
          <a:p>
            <a:pPr marL="0" indent="0">
              <a:buNone/>
            </a:pP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Снижение стоимости чистых активов рассматривается как негативное явление, свидетельствующее о том, что величина реального собственного ка­питала предприятия снижается, и наоборот.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80720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Сравнение стоимости чистых активов (ЧА) с уставным капиталом (УК) обусловлено тем, что в соответствии с Гражданским кодексом РФ (ст. 90 и 99) организация обязана уменьшить уставный капитал до величины чистых активов, если по итогам года стоимость чистых активов будет меньше устав­ного капитала. В этой связи рекомендуемым соотношением между стоимо­стью чистых активов и величиной уставного капитала является следующее: ЧА ≥УК.</a:t>
            </a:r>
          </a:p>
        </p:txBody>
      </p:sp>
    </p:spTree>
    <p:extLst>
      <p:ext uri="{BB962C8B-B14F-4D97-AF65-F5344CB8AC3E}">
        <p14:creationId xmlns:p14="http://schemas.microsoft.com/office/powerpoint/2010/main" val="28606204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548680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 итогам анализа чистых активов делается вывод по поводу измене­ния их стоимости и соотношения с величиной уставного капитала.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 окончании анализа Отчета об изменениях капитала бухгалтерской (финансовой) отчетности формулируется заключение, обобщающее сделан­ные ранее промежуточные выводы, в котором дается итоговая оценка всем изменениям капитала, произошедшим в отчетном году.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294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-81887"/>
            <a:ext cx="8507288" cy="655272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sz="35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buNone/>
            </a:pPr>
            <a:r>
              <a:rPr lang="ru-RU" sz="5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Анализ движения </a:t>
            </a:r>
            <a:r>
              <a:rPr lang="ru-RU" sz="5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капитала.</a:t>
            </a:r>
            <a:endParaRPr lang="en-US" sz="3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Анализ формы «Отчет об изменениях капитала» занимает немаловаж­ное место в анализе финансовой отчетности коммерческой организации (предприятия), поскольку предполагает изучение состава и движения ее соб­ственного капитала и резервов, расчет и оценку коэффициента устойчивости экономического роста и нормы распределения чистой прибыли на дивиден­ды, а также исследование стоимости чистых активов.</a:t>
            </a:r>
          </a:p>
          <a:p>
            <a:pPr marL="0" indent="0">
              <a:buNone/>
            </a:pP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13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Анализ начинается с изучения движения собственного капитала ком­мерческой организации в целом и ведется в разрезе основных факторов, оп­ределяющих его поступление и выбытие, в сравнении с данными предыду­щего года. При этом выделяются две группы факторов, опреде­ляющих поступление и выбытие собственного капитала:</a:t>
            </a:r>
          </a:p>
          <a:p>
            <a:pPr marL="0" indent="0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 факторы первого порядка: уставный капитал, добавочный капитал, ре­зервный капитал и нераспределенная прибыль;</a:t>
            </a:r>
          </a:p>
          <a:p>
            <a:pPr marL="0" indent="0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факторы второго порядка, определяющие изменения факторов первого порядка: изменения в учетной политике, результат от переоценки объек­тов основных средств, результат от пересчета иностранной валюты, чис­тая прибыль, дивиденды, дополнительный выпуск акций, увеличение номинальной стоимости акций, реорганизация юридического лица, уменьшение номинала акций, уменьшение количества акций. Структура поступления и структура выбытия собственного капитала анали­зируются в отдельности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067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507288" cy="60486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 итогам аналитических расчетов делается вывод по поводу основных факторов, обусловивших поступление и выбытие собственного капитала коммерческой организации, и их влиянии на изменение его величины в от­четном году в сравнении с данными предыдущего года.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Далее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рассчитываются и анализируются коэффициенты, характери­зующие движение (поступление, выбытие, прирост) собственного капитала коммерческой организации в целом, а также определяющих его факторов первого порядка: уставного капитала, добавочного капитала, резервного ка­питала и нераспределенной прибыли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508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Таблица 1- Коэффициенты, характеризующие движение собственно­го капитала и его факторов первого порядка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13" y="2695575"/>
            <a:ext cx="7115175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723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Анализ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указанных коэффициентов ведется в динамике. По итогам ана­лиза делается вывод по поводу их изменений. Кроме того, целесообразно со­поставить значения коэффициентов поступления и выбытия. Если значения коэффициентов поступления превышают значения коэффициентов выбытия, значит, в коммерческой организации идет процесс наращивания собственно­го капитала, и наоборот.</a:t>
            </a:r>
          </a:p>
          <a:p>
            <a:pPr marL="0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основании данных отчета об изменениях капитала могут быть рас­считаны два достаточно важных для оценки финансового состояния коммер­ческой организации показателя:</a:t>
            </a:r>
          </a:p>
          <a:p>
            <a:pPr marL="0" lvl="0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коэффициент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устойчивости экономического роста;</a:t>
            </a:r>
          </a:p>
          <a:p>
            <a:pPr marL="0" lvl="0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норма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распределения чистой прибыли на дивиденды.</a:t>
            </a:r>
          </a:p>
          <a:p>
            <a:pPr marL="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407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9766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Коэффициент устойчивости экономического роста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характеризует возможности развития коммерческой организации за счет внутренних источ­ников (чистой прибыли) и показывает, какими темпами в среднем увеличива­ется собственный капитал за счет финансово-хозяйственной деятельности без привлечения внешних источников финансирования (дополнительного акцио­нерного капитала). Его расчетная формула следующая:</a:t>
            </a:r>
          </a:p>
          <a:p>
            <a:pPr marL="0" indent="0">
              <a:buNone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Куэр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=(ЧП-Д)/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СКср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(1)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Куэр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— коэффициент устойчивости экономического роста;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ЧП — чистая прибыль;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 — дивиденды (если предприятие неакционерное, то это чистая при­быль, остающаяся в распоряжении собственников);</a:t>
            </a:r>
          </a:p>
          <a:p>
            <a:pPr marL="0" indent="0">
              <a:buNone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СКср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— средняя сумма собственного капитала за период.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Определение допустимых и экономически оправданных темпов разви­тия предприятия — одна из важнейших задач его финансового менеджмента, а коэффициент устойчивости экономического роста является одним из инст­рументов, используемых при ее решении.</a:t>
            </a:r>
          </a:p>
        </p:txBody>
      </p:sp>
    </p:spTree>
    <p:extLst>
      <p:ext uri="{BB962C8B-B14F-4D97-AF65-F5344CB8AC3E}">
        <p14:creationId xmlns:p14="http://schemas.microsoft.com/office/powerpoint/2010/main" val="195973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363272" cy="564949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Анализ коэффициента устойчивости экономического роста ведется в динамике, в сравнении с плановыми данными, данными предприятий, отно­сящихся к той же отрасли экономики, а также среднеотраслевыми данными. По итогам анализа разрабатываются предложения по оптимизации его значе­ния с целью обеспечения наибольшей эффективности финансово- хозяйственной деятельности коммерческой организации.</a:t>
            </a:r>
          </a:p>
          <a:p>
            <a:pPr marL="0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Норма распределения чистой прибыли на дивиденды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характеризует ди­видендную политику в целом коммерческой организации и показывает удельный вес дивидендов в чистой прибыли коммерческой организации. </a:t>
            </a:r>
          </a:p>
        </p:txBody>
      </p:sp>
    </p:spTree>
    <p:extLst>
      <p:ext uri="{BB962C8B-B14F-4D97-AF65-F5344CB8AC3E}">
        <p14:creationId xmlns:p14="http://schemas.microsoft.com/office/powerpoint/2010/main" val="252744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1447</TotalTime>
  <Words>1248</Words>
  <Application>Microsoft Office PowerPoint</Application>
  <PresentationFormat>Экран (4:3)</PresentationFormat>
  <Paragraphs>95</Paragraphs>
  <Slides>24</Slides>
  <Notes>18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АНАЛИЗ ОТЧЕТА ОБ ИЗМЕНЕНИИ КАПИТАЛА    </vt:lpstr>
      <vt:lpstr>Вопросы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Таблица 6 – Коэффициенты характеризующие движения активов </vt:lpstr>
      <vt:lpstr>Презентация PowerPoint</vt:lpstr>
      <vt:lpstr>3. Анализ чистых активов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Методология построения аналитических информационных систем.</dc:title>
  <dc:creator>StGAU128</dc:creator>
  <cp:lastModifiedBy>ssauembeddedadmin</cp:lastModifiedBy>
  <cp:revision>75</cp:revision>
  <dcterms:modified xsi:type="dcterms:W3CDTF">2019-04-03T08:16:48Z</dcterms:modified>
</cp:coreProperties>
</file>